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7" r:id="rId3"/>
    <p:sldId id="276" r:id="rId4"/>
    <p:sldId id="277" r:id="rId5"/>
    <p:sldId id="258" r:id="rId6"/>
    <p:sldId id="273" r:id="rId7"/>
    <p:sldId id="274" r:id="rId8"/>
    <p:sldId id="269" r:id="rId9"/>
    <p:sldId id="263" r:id="rId10"/>
    <p:sldId id="270" r:id="rId11"/>
    <p:sldId id="261" r:id="rId12"/>
    <p:sldId id="266" r:id="rId13"/>
    <p:sldId id="278" r:id="rId14"/>
    <p:sldId id="262" r:id="rId15"/>
    <p:sldId id="264" r:id="rId16"/>
    <p:sldId id="265" r:id="rId17"/>
    <p:sldId id="271" r:id="rId18"/>
    <p:sldId id="272" r:id="rId19"/>
    <p:sldId id="279" r:id="rId20"/>
    <p:sldId id="280" r:id="rId21"/>
    <p:sldId id="259" r:id="rId22"/>
    <p:sldId id="260" r:id="rId23"/>
  </p:sldIdLst>
  <p:sldSz cx="9144000" cy="6858000" type="screen4x3"/>
  <p:notesSz cx="6858000" cy="9144000"/>
  <p:embeddedFontLst>
    <p:embeddedFont>
      <p:font typeface="Aaron" panose="02020900000000000000" pitchFamily="18" charset="0"/>
      <p:bold r:id="rId24"/>
    </p:embeddedFont>
    <p:embeddedFont>
      <p:font typeface="GreeceBlack" panose="020B0600000000000000" pitchFamily="34" charset="0"/>
      <p:regular r:id="rId25"/>
    </p:embeddedFont>
    <p:embeddedFont>
      <p:font typeface="vtks distress" panose="02000000000000000000" pitchFamily="2" charset="0"/>
      <p:regular r:id="rId26"/>
    </p:embeddedFont>
    <p:embeddedFont>
      <p:font typeface="Arial Black" panose="020B0A04020102090204" pitchFamily="34" charset="0"/>
      <p:bold r:id="rId27"/>
      <p:italic r:id="rId2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443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6/24/2017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8745" y="1328550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29653" y="12833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27762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53624" y="3336359"/>
            <a:ext cx="3011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vtks distress" panose="02000000000000000000" pitchFamily="2" charset="0"/>
              </a:rPr>
              <a:t>3</a:t>
            </a:r>
            <a:r>
              <a:rPr lang="en-US" sz="8000" dirty="0">
                <a:latin typeface="Aaron" panose="02020900000000000000" pitchFamily="18" charset="0"/>
              </a:rPr>
              <a:t>.</a:t>
            </a:r>
            <a:r>
              <a:rPr lang="en-US" sz="8000" dirty="0">
                <a:latin typeface="vtks distress" panose="02000000000000000000" pitchFamily="2" charset="0"/>
              </a:rPr>
              <a:t>1</a:t>
            </a:r>
            <a:r>
              <a:rPr lang="en-US" sz="8000" dirty="0">
                <a:latin typeface="Aaron" panose="02020900000000000000" pitchFamily="18" charset="0"/>
              </a:rPr>
              <a:t>-</a:t>
            </a:r>
            <a:r>
              <a:rPr lang="en-US" sz="8000" dirty="0">
                <a:latin typeface="vtks distress" panose="02000000000000000000" pitchFamily="2" charset="0"/>
              </a:rPr>
              <a:t>18</a:t>
            </a: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A free CD of this message will be available following the service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tks distress" panose="02000000000000000000" pitchFamily="2" charset="0"/>
              </a:rPr>
              <a:t>It will also be available for podcast later this week at calvaryokc.com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68174" y="1270494"/>
            <a:ext cx="793141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09690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Existentialist - </a:t>
            </a:r>
            <a:r>
              <a:rPr lang="en-US" sz="3200" dirty="0"/>
              <a:t>“One who adheres to the philosophy that emphasizes the uniqueness and isolation of the individual experience”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4454" y="2981106"/>
            <a:ext cx="8258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Libertine - </a:t>
            </a:r>
            <a:r>
              <a:rPr lang="en-US" sz="3200" dirty="0"/>
              <a:t>“One who acts without moral restraint; a dissolute person.”</a:t>
            </a:r>
          </a:p>
        </p:txBody>
      </p:sp>
    </p:spTree>
    <p:extLst>
      <p:ext uri="{BB962C8B-B14F-4D97-AF65-F5344CB8AC3E}">
        <p14:creationId xmlns:p14="http://schemas.microsoft.com/office/powerpoint/2010/main" val="79293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39" name="Cube 38"/>
          <p:cNvSpPr/>
          <p:nvPr/>
        </p:nvSpPr>
        <p:spPr>
          <a:xfrm>
            <a:off x="1598336" y="4795595"/>
            <a:ext cx="5926628" cy="1008027"/>
          </a:xfrm>
          <a:prstGeom prst="cube">
            <a:avLst>
              <a:gd name="adj" fmla="val 73442"/>
            </a:avLst>
          </a:prstGeom>
          <a:blipFill dpi="0" rotWithShape="1">
            <a:blip r:embed="rId4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4C2600"/>
            </a:solidFill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3487061" y="4659299"/>
            <a:ext cx="2190613" cy="732435"/>
            <a:chOff x="3769433" y="3164225"/>
            <a:chExt cx="1561305" cy="722001"/>
          </a:xfrm>
        </p:grpSpPr>
        <p:pic>
          <p:nvPicPr>
            <p:cNvPr id="41" name="Picture 40" descr="A picture containing sitting&#10;&#10;Description generated with high confidence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35532" y="2741952"/>
              <a:ext cx="672933" cy="1517479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 rot="21443870">
              <a:off x="3769433" y="3188424"/>
              <a:ext cx="1480143" cy="697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Arial Black" panose="020B0A04020102090204" pitchFamily="34" charset="0"/>
                </a:rPr>
                <a:t>Spirit-filled living</a:t>
              </a:r>
            </a:p>
          </p:txBody>
        </p:sp>
      </p:grpSp>
      <p:cxnSp>
        <p:nvCxnSpPr>
          <p:cNvPr id="43" name="Straight Arrow Connector 42"/>
          <p:cNvCxnSpPr>
            <a:cxnSpLocks/>
          </p:cNvCxnSpPr>
          <p:nvPr/>
        </p:nvCxnSpPr>
        <p:spPr>
          <a:xfrm flipH="1">
            <a:off x="2453998" y="970626"/>
            <a:ext cx="2104850" cy="4114411"/>
          </a:xfrm>
          <a:prstGeom prst="straightConnector1">
            <a:avLst/>
          </a:prstGeom>
          <a:ln w="5715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/>
          </p:cNvCxnSpPr>
          <p:nvPr/>
        </p:nvCxnSpPr>
        <p:spPr>
          <a:xfrm>
            <a:off x="4572000" y="888086"/>
            <a:ext cx="2636293" cy="4129846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 rot="20928395">
            <a:off x="1321672" y="4474031"/>
            <a:ext cx="2190613" cy="682663"/>
            <a:chOff x="3769433" y="3164225"/>
            <a:chExt cx="1561305" cy="672933"/>
          </a:xfrm>
        </p:grpSpPr>
        <p:pic>
          <p:nvPicPr>
            <p:cNvPr id="46" name="Picture 45" descr="A picture containing sitting&#10;&#10;Description generated with high confidence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35532" y="2741952"/>
              <a:ext cx="672933" cy="1517479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3769433" y="3324800"/>
              <a:ext cx="1480143" cy="394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Arial Black" panose="020B0A04020102090204" pitchFamily="34" charset="0"/>
                </a:rPr>
                <a:t>Existentialist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 rot="21164886">
            <a:off x="5690011" y="4571937"/>
            <a:ext cx="2000182" cy="672933"/>
            <a:chOff x="3813259" y="3164225"/>
            <a:chExt cx="1517479" cy="672933"/>
          </a:xfrm>
        </p:grpSpPr>
        <p:pic>
          <p:nvPicPr>
            <p:cNvPr id="49" name="Picture 48" descr="A picture containing sitting&#10;&#10;Description generated with high confidence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4235532" y="2741952"/>
              <a:ext cx="672933" cy="1517479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4005115" y="3333517"/>
              <a:ext cx="111205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Black" panose="020B0A04020102090204" pitchFamily="34" charset="0"/>
                </a:rPr>
                <a:t>Libertine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977244" y="-3749922"/>
            <a:ext cx="1106424" cy="8542911"/>
            <a:chOff x="3994336" y="-4014230"/>
            <a:chExt cx="1106424" cy="937082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574529" y="-4014230"/>
              <a:ext cx="0" cy="4502608"/>
            </a:xfrm>
            <a:prstGeom prst="line">
              <a:avLst/>
            </a:prstGeom>
            <a:ln w="3175">
              <a:solidFill>
                <a:srgbClr val="A8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oup 52"/>
            <p:cNvGrpSpPr/>
            <p:nvPr/>
          </p:nvGrpSpPr>
          <p:grpSpPr>
            <a:xfrm>
              <a:off x="3994336" y="875488"/>
              <a:ext cx="1106424" cy="4481102"/>
              <a:chOff x="4464356" y="875488"/>
              <a:chExt cx="1106424" cy="4481102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068132" y="875488"/>
                <a:ext cx="0" cy="4481102"/>
              </a:xfrm>
              <a:prstGeom prst="line">
                <a:avLst/>
              </a:prstGeom>
              <a:ln w="76200">
                <a:solidFill>
                  <a:schemeClr val="accent4">
                    <a:lumMod val="75000"/>
                  </a:schemeClr>
                </a:solidFill>
              </a:ln>
              <a:scene3d>
                <a:camera prst="orthographicFront"/>
                <a:lightRig rig="threePt" dir="t"/>
              </a:scene3d>
              <a:sp3d contourW="6350">
                <a:bevelT/>
                <a:contourClr>
                  <a:srgbClr val="FFC000"/>
                </a:contourClr>
              </a:sp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Oval 54"/>
              <p:cNvSpPr/>
              <p:nvPr/>
            </p:nvSpPr>
            <p:spPr>
              <a:xfrm>
                <a:off x="4464356" y="4182614"/>
                <a:ext cx="1106424" cy="1106424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scene3d>
                <a:camera prst="isometricOffAxis2Left"/>
                <a:lightRig rig="flood" dir="t"/>
              </a:scene3d>
              <a:sp3d prstMaterial="dkEdge">
                <a:bevelT w="190500" h="190500"/>
                <a:contourClr>
                  <a:srgbClr val="FFC0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56" name="Straight Connector 55"/>
          <p:cNvCxnSpPr>
            <a:cxnSpLocks/>
          </p:cNvCxnSpPr>
          <p:nvPr/>
        </p:nvCxnSpPr>
        <p:spPr>
          <a:xfrm flipH="1">
            <a:off x="1832743" y="920978"/>
            <a:ext cx="2745835" cy="4472205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4585157" y="927557"/>
            <a:ext cx="2232256" cy="4376118"/>
          </a:xfrm>
          <a:prstGeom prst="line">
            <a:avLst/>
          </a:prstGeom>
          <a:ln w="5715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 rot="21300000">
            <a:off x="4133115" y="347643"/>
            <a:ext cx="755703" cy="687003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OffAxis2Left">
              <a:rot lat="600000" lon="1200000" rev="0"/>
            </a:camera>
            <a:lightRig rig="threePt" dir="t"/>
          </a:scene3d>
          <a:sp3d contourW="12700" prstMaterial="dkEdge">
            <a:bevelT w="190500" h="190500" prst="slope"/>
            <a:contourClr>
              <a:srgbClr val="996633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8970" y="486229"/>
            <a:ext cx="3853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“The Holy Spirit moved so much last night the Preacher</a:t>
            </a:r>
          </a:p>
          <a:p>
            <a:r>
              <a:rPr lang="en-US" sz="2800" dirty="0">
                <a:latin typeface="GreeceBlack" panose="020B0600000000000000" pitchFamily="34" charset="0"/>
              </a:rPr>
              <a:t>never even opened</a:t>
            </a:r>
          </a:p>
          <a:p>
            <a:r>
              <a:rPr lang="en-US" sz="2800" dirty="0">
                <a:latin typeface="GreeceBlack" panose="020B0600000000000000" pitchFamily="34" charset="0"/>
              </a:rPr>
              <a:t>the Bible”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796948" y="500748"/>
            <a:ext cx="42091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GreeceBlack" panose="020B0600000000000000" pitchFamily="34" charset="0"/>
              </a:rPr>
              <a:t>“if it feels good, do it!</a:t>
            </a:r>
          </a:p>
          <a:p>
            <a:pPr algn="r"/>
            <a:r>
              <a:rPr lang="en-US" sz="2800" dirty="0">
                <a:latin typeface="GreeceBlack" panose="020B0600000000000000" pitchFamily="34" charset="0"/>
              </a:rPr>
              <a:t>If it itches, scratch it!”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555262" y="797169"/>
            <a:ext cx="268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reeceBlack" panose="020B0600000000000000" pitchFamily="34" charset="0"/>
              </a:rPr>
              <a:t>Radical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974495" y="816713"/>
            <a:ext cx="268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GreeceBlack" panose="020B0600000000000000" pitchFamily="34" charset="0"/>
              </a:rPr>
              <a:t>Living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524159" y="1353650"/>
            <a:ext cx="2359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Outlined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232474" y="1338900"/>
            <a:ext cx="2854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Empowered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49730" y="1770422"/>
            <a:ext cx="3300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By the Word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779819" y="2193413"/>
            <a:ext cx="1917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of God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447397" y="1777440"/>
            <a:ext cx="3140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GreeceBlack" panose="020B0600000000000000" pitchFamily="34" charset="0"/>
              </a:rPr>
              <a:t>by the Spirit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730044" y="2222199"/>
            <a:ext cx="177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GreeceBlack" panose="020B0600000000000000" pitchFamily="34" charset="0"/>
              </a:rPr>
              <a:t>of God</a:t>
            </a:r>
          </a:p>
        </p:txBody>
      </p:sp>
      <p:pic>
        <p:nvPicPr>
          <p:cNvPr id="1028" name="Picture 4" descr="http://www.angelfire.com/music/kengage/images/cos17.jpg">
            <a:extLst>
              <a:ext uri="{FF2B5EF4-FFF2-40B4-BE49-F238E27FC236}">
                <a16:creationId xmlns:a16="http://schemas.microsoft.com/office/drawing/2014/main" id="{DDF7D24D-9C71-4818-80CA-E2DF9F3A6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105" y="1150684"/>
            <a:ext cx="3502995" cy="361320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203200" h="2540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27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2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4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58" grpId="0" animBg="1"/>
      <p:bldP spid="3" grpId="0"/>
      <p:bldP spid="3" grpId="1"/>
      <p:bldP spid="3" grpId="2"/>
      <p:bldP spid="59" grpId="0"/>
      <p:bldP spid="59" grpId="1"/>
      <p:bldP spid="59" grpId="2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Calvary Chapel </a:t>
            </a:r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</a:rPr>
              <a:t>Ongata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2">
                    <a:lumMod val="50000"/>
                  </a:schemeClr>
                </a:solidFill>
              </a:rPr>
              <a:t>Rongai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(Kenya) - </a:t>
            </a:r>
            <a:r>
              <a:rPr lang="en-US" sz="3200" dirty="0"/>
              <a:t>“A small church that believes in a big God”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4454" y="2494878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“Making disciples one verse at a time”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7337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6780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GreeceBlack" panose="020B0600000000000000" pitchFamily="34" charset="0"/>
              </a:rPr>
              <a:t>Moses had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3595" y="1205101"/>
            <a:ext cx="82581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Communion</a:t>
            </a:r>
            <a:r>
              <a:rPr lang="en-US" sz="4400" dirty="0">
                <a:latin typeface="GreeceBlack" panose="020B0600000000000000" pitchFamily="34" charset="0"/>
              </a:rPr>
              <a:t> with God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099" y="521706"/>
            <a:ext cx="8258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GreeceBlack" panose="020B0600000000000000" pitchFamily="34" charset="0"/>
              </a:rPr>
              <a:t>We can have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9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50806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NLT 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In fact, that first glory was not glorious at all compared with the overwhelming glory of the new way.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70812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3534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EE4C59AA-0F9A-4B65-921A-68DA8E9AE164}"/>
              </a:ext>
            </a:extLst>
          </p:cNvPr>
          <p:cNvGrpSpPr/>
          <p:nvPr/>
        </p:nvGrpSpPr>
        <p:grpSpPr>
          <a:xfrm>
            <a:off x="587828" y="1643486"/>
            <a:ext cx="5207861" cy="3393672"/>
            <a:chOff x="587828" y="1643486"/>
            <a:chExt cx="5207861" cy="3393672"/>
          </a:xfrm>
        </p:grpSpPr>
        <p:pic>
          <p:nvPicPr>
            <p:cNvPr id="2054" name="Picture 6" descr="http://www.abcpedia.com/wp-content/uploads/2015/08/museo-israel-jerusualem-israel-santuario-del-libro.jpg">
              <a:extLst>
                <a:ext uri="{FF2B5EF4-FFF2-40B4-BE49-F238E27FC236}">
                  <a16:creationId xmlns:a16="http://schemas.microsoft.com/office/drawing/2014/main" id="{D3A26C32-4816-4C7F-9232-7B80B5FBBE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28544">
              <a:off x="634139" y="1643486"/>
              <a:ext cx="5161550" cy="29033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3BCC5BC-A486-47E5-9EF6-77E40E8A81E5}"/>
                </a:ext>
              </a:extLst>
            </p:cNvPr>
            <p:cNvSpPr txBox="1"/>
            <p:nvPr/>
          </p:nvSpPr>
          <p:spPr>
            <a:xfrm>
              <a:off x="587828" y="4513938"/>
              <a:ext cx="50001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reeceBlack" panose="020B0600000000000000" pitchFamily="34" charset="0"/>
                </a:rPr>
                <a:t>Shrine of the Book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4F660EA-43BE-487F-8E6B-42E330B84640}"/>
              </a:ext>
            </a:extLst>
          </p:cNvPr>
          <p:cNvGrpSpPr/>
          <p:nvPr/>
        </p:nvGrpSpPr>
        <p:grpSpPr>
          <a:xfrm>
            <a:off x="2716685" y="825361"/>
            <a:ext cx="5568460" cy="3718316"/>
            <a:chOff x="2716685" y="825361"/>
            <a:chExt cx="5568460" cy="3718316"/>
          </a:xfrm>
        </p:grpSpPr>
        <p:pic>
          <p:nvPicPr>
            <p:cNvPr id="2052" name="Picture 4" descr="Shrine of the Book">
              <a:extLst>
                <a:ext uri="{FF2B5EF4-FFF2-40B4-BE49-F238E27FC236}">
                  <a16:creationId xmlns:a16="http://schemas.microsoft.com/office/drawing/2014/main" id="{649FEA21-EC2C-4E9E-96B9-573513192F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6685" y="825361"/>
              <a:ext cx="5568460" cy="3712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7657FD6-35B8-40A0-867A-AFBDF41D3C09}"/>
                </a:ext>
              </a:extLst>
            </p:cNvPr>
            <p:cNvSpPr txBox="1"/>
            <p:nvPr/>
          </p:nvSpPr>
          <p:spPr>
            <a:xfrm>
              <a:off x="3113314" y="4020457"/>
              <a:ext cx="48622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FFFF"/>
                  </a:solidFill>
                  <a:latin typeface="GreeceBlack" panose="020B0600000000000000" pitchFamily="34" charset="0"/>
                </a:rPr>
                <a:t>Isaiah “A” Scroll</a:t>
              </a:r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49DF195-9956-4D61-BAC4-062630F2659C}"/>
              </a:ext>
            </a:extLst>
          </p:cNvPr>
          <p:cNvSpPr/>
          <p:nvPr/>
        </p:nvSpPr>
        <p:spPr>
          <a:xfrm>
            <a:off x="5878690" y="2304598"/>
            <a:ext cx="1145823" cy="477118"/>
          </a:xfrm>
          <a:custGeom>
            <a:avLst/>
            <a:gdLst>
              <a:gd name="connsiteX0" fmla="*/ 68560 w 1301064"/>
              <a:gd name="connsiteY0" fmla="*/ 74669 h 404567"/>
              <a:gd name="connsiteX1" fmla="*/ 576560 w 1301064"/>
              <a:gd name="connsiteY1" fmla="*/ 6936 h 404567"/>
              <a:gd name="connsiteX2" fmla="*/ 1183338 w 1301064"/>
              <a:gd name="connsiteY2" fmla="*/ 37980 h 404567"/>
              <a:gd name="connsiteX3" fmla="*/ 1248249 w 1301064"/>
              <a:gd name="connsiteY3" fmla="*/ 323025 h 404567"/>
              <a:gd name="connsiteX4" fmla="*/ 585027 w 1301064"/>
              <a:gd name="connsiteY4" fmla="*/ 387936 h 404567"/>
              <a:gd name="connsiteX5" fmla="*/ 62915 w 1301064"/>
              <a:gd name="connsiteY5" fmla="*/ 373825 h 404567"/>
              <a:gd name="connsiteX6" fmla="*/ 68560 w 1301064"/>
              <a:gd name="connsiteY6" fmla="*/ 74669 h 404567"/>
              <a:gd name="connsiteX0" fmla="*/ 5645 w 1238149"/>
              <a:gd name="connsiteY0" fmla="*/ 74669 h 404567"/>
              <a:gd name="connsiteX1" fmla="*/ 513645 w 1238149"/>
              <a:gd name="connsiteY1" fmla="*/ 6936 h 404567"/>
              <a:gd name="connsiteX2" fmla="*/ 1120423 w 1238149"/>
              <a:gd name="connsiteY2" fmla="*/ 37980 h 404567"/>
              <a:gd name="connsiteX3" fmla="*/ 1185334 w 1238149"/>
              <a:gd name="connsiteY3" fmla="*/ 323025 h 404567"/>
              <a:gd name="connsiteX4" fmla="*/ 522112 w 1238149"/>
              <a:gd name="connsiteY4" fmla="*/ 387936 h 404567"/>
              <a:gd name="connsiteX5" fmla="*/ 0 w 1238149"/>
              <a:gd name="connsiteY5" fmla="*/ 373825 h 404567"/>
              <a:gd name="connsiteX6" fmla="*/ 5645 w 1238149"/>
              <a:gd name="connsiteY6" fmla="*/ 74669 h 404567"/>
              <a:gd name="connsiteX0" fmla="*/ 5645 w 1185334"/>
              <a:gd name="connsiteY0" fmla="*/ 74669 h 404567"/>
              <a:gd name="connsiteX1" fmla="*/ 513645 w 1185334"/>
              <a:gd name="connsiteY1" fmla="*/ 6936 h 404567"/>
              <a:gd name="connsiteX2" fmla="*/ 1120423 w 1185334"/>
              <a:gd name="connsiteY2" fmla="*/ 37980 h 404567"/>
              <a:gd name="connsiteX3" fmla="*/ 1185334 w 1185334"/>
              <a:gd name="connsiteY3" fmla="*/ 323025 h 404567"/>
              <a:gd name="connsiteX4" fmla="*/ 522112 w 1185334"/>
              <a:gd name="connsiteY4" fmla="*/ 387936 h 404567"/>
              <a:gd name="connsiteX5" fmla="*/ 0 w 1185334"/>
              <a:gd name="connsiteY5" fmla="*/ 373825 h 404567"/>
              <a:gd name="connsiteX6" fmla="*/ 5645 w 1185334"/>
              <a:gd name="connsiteY6" fmla="*/ 74669 h 404567"/>
              <a:gd name="connsiteX0" fmla="*/ 5645 w 1171678"/>
              <a:gd name="connsiteY0" fmla="*/ 75422 h 405320"/>
              <a:gd name="connsiteX1" fmla="*/ 513645 w 1171678"/>
              <a:gd name="connsiteY1" fmla="*/ 7689 h 405320"/>
              <a:gd name="connsiteX2" fmla="*/ 1120423 w 1171678"/>
              <a:gd name="connsiteY2" fmla="*/ 38733 h 405320"/>
              <a:gd name="connsiteX3" fmla="*/ 1143001 w 1171678"/>
              <a:gd name="connsiteY3" fmla="*/ 337889 h 405320"/>
              <a:gd name="connsiteX4" fmla="*/ 522112 w 1171678"/>
              <a:gd name="connsiteY4" fmla="*/ 388689 h 405320"/>
              <a:gd name="connsiteX5" fmla="*/ 0 w 1171678"/>
              <a:gd name="connsiteY5" fmla="*/ 374578 h 405320"/>
              <a:gd name="connsiteX6" fmla="*/ 5645 w 1171678"/>
              <a:gd name="connsiteY6" fmla="*/ 75422 h 405320"/>
              <a:gd name="connsiteX0" fmla="*/ 5645 w 1175107"/>
              <a:gd name="connsiteY0" fmla="*/ 75422 h 405320"/>
              <a:gd name="connsiteX1" fmla="*/ 513645 w 1175107"/>
              <a:gd name="connsiteY1" fmla="*/ 7689 h 405320"/>
              <a:gd name="connsiteX2" fmla="*/ 1120423 w 1175107"/>
              <a:gd name="connsiteY2" fmla="*/ 38733 h 405320"/>
              <a:gd name="connsiteX3" fmla="*/ 1151468 w 1175107"/>
              <a:gd name="connsiteY3" fmla="*/ 337889 h 405320"/>
              <a:gd name="connsiteX4" fmla="*/ 522112 w 1175107"/>
              <a:gd name="connsiteY4" fmla="*/ 388689 h 405320"/>
              <a:gd name="connsiteX5" fmla="*/ 0 w 1175107"/>
              <a:gd name="connsiteY5" fmla="*/ 374578 h 405320"/>
              <a:gd name="connsiteX6" fmla="*/ 5645 w 1175107"/>
              <a:gd name="connsiteY6" fmla="*/ 75422 h 405320"/>
              <a:gd name="connsiteX0" fmla="*/ 34823 w 1204285"/>
              <a:gd name="connsiteY0" fmla="*/ 75422 h 402141"/>
              <a:gd name="connsiteX1" fmla="*/ 542823 w 1204285"/>
              <a:gd name="connsiteY1" fmla="*/ 7689 h 402141"/>
              <a:gd name="connsiteX2" fmla="*/ 1149601 w 1204285"/>
              <a:gd name="connsiteY2" fmla="*/ 38733 h 402141"/>
              <a:gd name="connsiteX3" fmla="*/ 1180646 w 1204285"/>
              <a:gd name="connsiteY3" fmla="*/ 337889 h 402141"/>
              <a:gd name="connsiteX4" fmla="*/ 551290 w 1204285"/>
              <a:gd name="connsiteY4" fmla="*/ 388689 h 402141"/>
              <a:gd name="connsiteX5" fmla="*/ 46111 w 1204285"/>
              <a:gd name="connsiteY5" fmla="*/ 368933 h 402141"/>
              <a:gd name="connsiteX6" fmla="*/ 34823 w 1204285"/>
              <a:gd name="connsiteY6" fmla="*/ 75422 h 402141"/>
              <a:gd name="connsiteX0" fmla="*/ 57885 w 1266832"/>
              <a:gd name="connsiteY0" fmla="*/ 75422 h 418739"/>
              <a:gd name="connsiteX1" fmla="*/ 565885 w 1266832"/>
              <a:gd name="connsiteY1" fmla="*/ 7689 h 418739"/>
              <a:gd name="connsiteX2" fmla="*/ 1172663 w 1266832"/>
              <a:gd name="connsiteY2" fmla="*/ 38733 h 418739"/>
              <a:gd name="connsiteX3" fmla="*/ 1203708 w 1266832"/>
              <a:gd name="connsiteY3" fmla="*/ 337889 h 418739"/>
              <a:gd name="connsiteX4" fmla="*/ 574352 w 1266832"/>
              <a:gd name="connsiteY4" fmla="*/ 414089 h 418739"/>
              <a:gd name="connsiteX5" fmla="*/ 69173 w 1266832"/>
              <a:gd name="connsiteY5" fmla="*/ 368933 h 418739"/>
              <a:gd name="connsiteX6" fmla="*/ 57885 w 1266832"/>
              <a:gd name="connsiteY6" fmla="*/ 75422 h 418739"/>
              <a:gd name="connsiteX0" fmla="*/ 0 w 1208947"/>
              <a:gd name="connsiteY0" fmla="*/ 75422 h 418739"/>
              <a:gd name="connsiteX1" fmla="*/ 508000 w 1208947"/>
              <a:gd name="connsiteY1" fmla="*/ 7689 h 418739"/>
              <a:gd name="connsiteX2" fmla="*/ 1114778 w 1208947"/>
              <a:gd name="connsiteY2" fmla="*/ 38733 h 418739"/>
              <a:gd name="connsiteX3" fmla="*/ 1145823 w 1208947"/>
              <a:gd name="connsiteY3" fmla="*/ 337889 h 418739"/>
              <a:gd name="connsiteX4" fmla="*/ 516467 w 1208947"/>
              <a:gd name="connsiteY4" fmla="*/ 414089 h 418739"/>
              <a:gd name="connsiteX5" fmla="*/ 11288 w 1208947"/>
              <a:gd name="connsiteY5" fmla="*/ 368933 h 418739"/>
              <a:gd name="connsiteX6" fmla="*/ 0 w 1208947"/>
              <a:gd name="connsiteY6" fmla="*/ 75422 h 418739"/>
              <a:gd name="connsiteX0" fmla="*/ 0 w 1145823"/>
              <a:gd name="connsiteY0" fmla="*/ 75422 h 418739"/>
              <a:gd name="connsiteX1" fmla="*/ 508000 w 1145823"/>
              <a:gd name="connsiteY1" fmla="*/ 7689 h 418739"/>
              <a:gd name="connsiteX2" fmla="*/ 1114778 w 1145823"/>
              <a:gd name="connsiteY2" fmla="*/ 38733 h 418739"/>
              <a:gd name="connsiteX3" fmla="*/ 1145823 w 1145823"/>
              <a:gd name="connsiteY3" fmla="*/ 337889 h 418739"/>
              <a:gd name="connsiteX4" fmla="*/ 516467 w 1145823"/>
              <a:gd name="connsiteY4" fmla="*/ 414089 h 418739"/>
              <a:gd name="connsiteX5" fmla="*/ 11288 w 1145823"/>
              <a:gd name="connsiteY5" fmla="*/ 368933 h 418739"/>
              <a:gd name="connsiteX6" fmla="*/ 0 w 1145823"/>
              <a:gd name="connsiteY6" fmla="*/ 75422 h 418739"/>
              <a:gd name="connsiteX0" fmla="*/ 35031 w 1203488"/>
              <a:gd name="connsiteY0" fmla="*/ 105804 h 449121"/>
              <a:gd name="connsiteX1" fmla="*/ 545854 w 1203488"/>
              <a:gd name="connsiteY1" fmla="*/ 1382 h 449121"/>
              <a:gd name="connsiteX2" fmla="*/ 1149809 w 1203488"/>
              <a:gd name="connsiteY2" fmla="*/ 69115 h 449121"/>
              <a:gd name="connsiteX3" fmla="*/ 1180854 w 1203488"/>
              <a:gd name="connsiteY3" fmla="*/ 368271 h 449121"/>
              <a:gd name="connsiteX4" fmla="*/ 551498 w 1203488"/>
              <a:gd name="connsiteY4" fmla="*/ 444471 h 449121"/>
              <a:gd name="connsiteX5" fmla="*/ 46319 w 1203488"/>
              <a:gd name="connsiteY5" fmla="*/ 399315 h 449121"/>
              <a:gd name="connsiteX6" fmla="*/ 35031 w 1203488"/>
              <a:gd name="connsiteY6" fmla="*/ 105804 h 449121"/>
              <a:gd name="connsiteX0" fmla="*/ 35031 w 1258296"/>
              <a:gd name="connsiteY0" fmla="*/ 107029 h 450346"/>
              <a:gd name="connsiteX1" fmla="*/ 545854 w 1258296"/>
              <a:gd name="connsiteY1" fmla="*/ 2607 h 450346"/>
              <a:gd name="connsiteX2" fmla="*/ 1178032 w 1258296"/>
              <a:gd name="connsiteY2" fmla="*/ 61873 h 450346"/>
              <a:gd name="connsiteX3" fmla="*/ 1180854 w 1258296"/>
              <a:gd name="connsiteY3" fmla="*/ 369496 h 450346"/>
              <a:gd name="connsiteX4" fmla="*/ 551498 w 1258296"/>
              <a:gd name="connsiteY4" fmla="*/ 445696 h 450346"/>
              <a:gd name="connsiteX5" fmla="*/ 46319 w 1258296"/>
              <a:gd name="connsiteY5" fmla="*/ 400540 h 450346"/>
              <a:gd name="connsiteX6" fmla="*/ 35031 w 1258296"/>
              <a:gd name="connsiteY6" fmla="*/ 107029 h 450346"/>
              <a:gd name="connsiteX0" fmla="*/ 35031 w 1258296"/>
              <a:gd name="connsiteY0" fmla="*/ 133801 h 477118"/>
              <a:gd name="connsiteX1" fmla="*/ 545854 w 1258296"/>
              <a:gd name="connsiteY1" fmla="*/ 1157 h 477118"/>
              <a:gd name="connsiteX2" fmla="*/ 1178032 w 1258296"/>
              <a:gd name="connsiteY2" fmla="*/ 88645 h 477118"/>
              <a:gd name="connsiteX3" fmla="*/ 1180854 w 1258296"/>
              <a:gd name="connsiteY3" fmla="*/ 396268 h 477118"/>
              <a:gd name="connsiteX4" fmla="*/ 551498 w 1258296"/>
              <a:gd name="connsiteY4" fmla="*/ 472468 h 477118"/>
              <a:gd name="connsiteX5" fmla="*/ 46319 w 1258296"/>
              <a:gd name="connsiteY5" fmla="*/ 427312 h 477118"/>
              <a:gd name="connsiteX6" fmla="*/ 35031 w 1258296"/>
              <a:gd name="connsiteY6" fmla="*/ 133801 h 477118"/>
              <a:gd name="connsiteX0" fmla="*/ 0 w 1223265"/>
              <a:gd name="connsiteY0" fmla="*/ 133801 h 477118"/>
              <a:gd name="connsiteX1" fmla="*/ 510823 w 1223265"/>
              <a:gd name="connsiteY1" fmla="*/ 1157 h 477118"/>
              <a:gd name="connsiteX2" fmla="*/ 1143001 w 1223265"/>
              <a:gd name="connsiteY2" fmla="*/ 88645 h 477118"/>
              <a:gd name="connsiteX3" fmla="*/ 1145823 w 1223265"/>
              <a:gd name="connsiteY3" fmla="*/ 396268 h 477118"/>
              <a:gd name="connsiteX4" fmla="*/ 516467 w 1223265"/>
              <a:gd name="connsiteY4" fmla="*/ 472468 h 477118"/>
              <a:gd name="connsiteX5" fmla="*/ 11288 w 1223265"/>
              <a:gd name="connsiteY5" fmla="*/ 427312 h 477118"/>
              <a:gd name="connsiteX6" fmla="*/ 0 w 1223265"/>
              <a:gd name="connsiteY6" fmla="*/ 133801 h 477118"/>
              <a:gd name="connsiteX0" fmla="*/ 0 w 1145823"/>
              <a:gd name="connsiteY0" fmla="*/ 133801 h 477118"/>
              <a:gd name="connsiteX1" fmla="*/ 510823 w 1145823"/>
              <a:gd name="connsiteY1" fmla="*/ 1157 h 477118"/>
              <a:gd name="connsiteX2" fmla="*/ 1143001 w 1145823"/>
              <a:gd name="connsiteY2" fmla="*/ 88645 h 477118"/>
              <a:gd name="connsiteX3" fmla="*/ 1145823 w 1145823"/>
              <a:gd name="connsiteY3" fmla="*/ 396268 h 477118"/>
              <a:gd name="connsiteX4" fmla="*/ 516467 w 1145823"/>
              <a:gd name="connsiteY4" fmla="*/ 472468 h 477118"/>
              <a:gd name="connsiteX5" fmla="*/ 11288 w 1145823"/>
              <a:gd name="connsiteY5" fmla="*/ 427312 h 477118"/>
              <a:gd name="connsiteX6" fmla="*/ 0 w 1145823"/>
              <a:gd name="connsiteY6" fmla="*/ 133801 h 4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5823" h="477118">
                <a:moveTo>
                  <a:pt x="0" y="133801"/>
                </a:moveTo>
                <a:cubicBezTo>
                  <a:pt x="83256" y="62775"/>
                  <a:pt x="320323" y="8683"/>
                  <a:pt x="510823" y="1157"/>
                </a:cubicBezTo>
                <a:cubicBezTo>
                  <a:pt x="701323" y="-6369"/>
                  <a:pt x="1037168" y="22793"/>
                  <a:pt x="1143001" y="88645"/>
                </a:cubicBezTo>
                <a:cubicBezTo>
                  <a:pt x="1143942" y="191186"/>
                  <a:pt x="1144882" y="293727"/>
                  <a:pt x="1145823" y="396268"/>
                </a:cubicBezTo>
                <a:cubicBezTo>
                  <a:pt x="1041401" y="460238"/>
                  <a:pt x="714023" y="464001"/>
                  <a:pt x="516467" y="472468"/>
                </a:cubicBezTo>
                <a:cubicBezTo>
                  <a:pt x="318911" y="480935"/>
                  <a:pt x="97366" y="483757"/>
                  <a:pt x="11288" y="427312"/>
                </a:cubicBezTo>
                <a:lnTo>
                  <a:pt x="0" y="133801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A person wearing a costume&#10;&#10;Description generated with high confidence">
            <a:extLst>
              <a:ext uri="{FF2B5EF4-FFF2-40B4-BE49-F238E27FC236}">
                <a16:creationId xmlns:a16="http://schemas.microsoft.com/office/drawing/2014/main" id="{C3778106-EAB5-4C6C-92CF-009D488B017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69"/>
          <a:stretch/>
        </p:blipFill>
        <p:spPr>
          <a:xfrm>
            <a:off x="1864356" y="1325892"/>
            <a:ext cx="5618488" cy="4278536"/>
          </a:xfrm>
          <a:prstGeom prst="rect">
            <a:avLst/>
          </a:prstGeom>
        </p:spPr>
      </p:pic>
      <p:grpSp>
        <p:nvGrpSpPr>
          <p:cNvPr id="2048" name="Group 2047">
            <a:extLst>
              <a:ext uri="{FF2B5EF4-FFF2-40B4-BE49-F238E27FC236}">
                <a16:creationId xmlns:a16="http://schemas.microsoft.com/office/drawing/2014/main" id="{411F882E-078D-49FA-AA7D-C240E45C6EE0}"/>
              </a:ext>
            </a:extLst>
          </p:cNvPr>
          <p:cNvGrpSpPr/>
          <p:nvPr/>
        </p:nvGrpSpPr>
        <p:grpSpPr>
          <a:xfrm>
            <a:off x="4101566" y="2097315"/>
            <a:ext cx="902235" cy="399734"/>
            <a:chOff x="4101566" y="2097315"/>
            <a:chExt cx="902235" cy="3997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FEA0D6A-D3CF-44EA-B95A-5450CCC51B8F}"/>
                </a:ext>
              </a:extLst>
            </p:cNvPr>
            <p:cNvSpPr/>
            <p:nvPr/>
          </p:nvSpPr>
          <p:spPr>
            <a:xfrm>
              <a:off x="4149508" y="2176557"/>
              <a:ext cx="387795" cy="320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1C84BDE-1B80-4056-8A4D-ECEB3C9355D2}"/>
                </a:ext>
              </a:extLst>
            </p:cNvPr>
            <p:cNvSpPr/>
            <p:nvPr/>
          </p:nvSpPr>
          <p:spPr>
            <a:xfrm>
              <a:off x="4519627" y="2111244"/>
              <a:ext cx="387795" cy="320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9507CB8-8F6B-4DA4-AD7D-A3202010791B}"/>
                </a:ext>
              </a:extLst>
            </p:cNvPr>
            <p:cNvCxnSpPr>
              <a:stCxn id="33" idx="7"/>
            </p:cNvCxnSpPr>
            <p:nvPr/>
          </p:nvCxnSpPr>
          <p:spPr>
            <a:xfrm flipV="1">
              <a:off x="4850631" y="2097315"/>
              <a:ext cx="153170" cy="6086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95F3494-A1CD-4AD9-AD29-9930E45BF03A}"/>
                </a:ext>
              </a:extLst>
            </p:cNvPr>
            <p:cNvCxnSpPr/>
            <p:nvPr/>
          </p:nvCxnSpPr>
          <p:spPr>
            <a:xfrm flipV="1">
              <a:off x="4101566" y="2311400"/>
              <a:ext cx="165634" cy="7116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55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13687"/>
            <a:ext cx="82953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Phil. 3:4-9 - </a:t>
            </a:r>
            <a:r>
              <a:rPr lang="en-US" sz="2500" baseline="30000" dirty="0"/>
              <a:t>4 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though I also might have confidence in the flesh. If anyone else thinks he may have confidence in the flesh, I more so: </a:t>
            </a:r>
            <a:r>
              <a:rPr lang="en-US" sz="2500" baseline="30000" dirty="0"/>
              <a:t>5</a:t>
            </a:r>
            <a:r>
              <a:rPr lang="en-US" sz="2500" dirty="0"/>
              <a:t>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circumcised the eighth day, of the stock of Israel, </a:t>
            </a:r>
            <a:r>
              <a:rPr lang="en-US" sz="2500" i="1" dirty="0">
                <a:solidFill>
                  <a:schemeClr val="accent2">
                    <a:lumMod val="50000"/>
                  </a:schemeClr>
                </a:solidFill>
              </a:rPr>
              <a:t>of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 the tribe of Benjamin, a Hebrew of the Hebrews; concerning the law, a Pharisee; </a:t>
            </a:r>
            <a:r>
              <a:rPr lang="en-US" sz="2500" baseline="30000" dirty="0"/>
              <a:t>6 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concerning zeal, persecuting the church; concerning the righteousness which is in the law, blameless.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688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186046" y="840538"/>
            <a:ext cx="346608" cy="880483"/>
            <a:chOff x="2217217" y="1598156"/>
            <a:chExt cx="346608" cy="880483"/>
          </a:xfrm>
        </p:grpSpPr>
        <p:sp>
          <p:nvSpPr>
            <p:cNvPr id="26" name="Oval 25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4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10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ounded Rectangle 23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4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25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795650" y="837073"/>
            <a:ext cx="346608" cy="880483"/>
            <a:chOff x="2217217" y="1598156"/>
            <a:chExt cx="346608" cy="880483"/>
          </a:xfrm>
        </p:grpSpPr>
        <p:sp>
          <p:nvSpPr>
            <p:cNvPr id="33" name="Oval 32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28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29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0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1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2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405254" y="833608"/>
            <a:ext cx="346608" cy="880483"/>
            <a:chOff x="2217217" y="1598156"/>
            <a:chExt cx="346608" cy="880483"/>
          </a:xfrm>
        </p:grpSpPr>
        <p:sp>
          <p:nvSpPr>
            <p:cNvPr id="40" name="Oval 39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35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36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37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38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39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14858" y="830143"/>
            <a:ext cx="346608" cy="880483"/>
            <a:chOff x="2217217" y="1598156"/>
            <a:chExt cx="346608" cy="880483"/>
          </a:xfrm>
        </p:grpSpPr>
        <p:sp>
          <p:nvSpPr>
            <p:cNvPr id="47" name="Oval 46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2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3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4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45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46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624462" y="826678"/>
            <a:ext cx="346608" cy="880483"/>
            <a:chOff x="2217217" y="1598156"/>
            <a:chExt cx="346608" cy="880483"/>
          </a:xfrm>
        </p:grpSpPr>
        <p:sp>
          <p:nvSpPr>
            <p:cNvPr id="54" name="Oval 53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ed Rectangle 49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0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1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2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3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234066" y="823213"/>
            <a:ext cx="346608" cy="880483"/>
            <a:chOff x="2217217" y="1598156"/>
            <a:chExt cx="346608" cy="880483"/>
          </a:xfrm>
        </p:grpSpPr>
        <p:sp>
          <p:nvSpPr>
            <p:cNvPr id="61" name="Oval 60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ounded Rectangle 56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57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58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59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0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843670" y="819748"/>
            <a:ext cx="346608" cy="880483"/>
            <a:chOff x="2217217" y="1598156"/>
            <a:chExt cx="346608" cy="880483"/>
          </a:xfrm>
        </p:grpSpPr>
        <p:sp>
          <p:nvSpPr>
            <p:cNvPr id="68" name="Oval 67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3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4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ounded Rectangle 65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66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ounded Rectangle 67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6453274" y="816283"/>
            <a:ext cx="346608" cy="880483"/>
            <a:chOff x="2217217" y="1598156"/>
            <a:chExt cx="346608" cy="880483"/>
          </a:xfrm>
        </p:grpSpPr>
        <p:sp>
          <p:nvSpPr>
            <p:cNvPr id="75" name="Oval 74"/>
            <p:cNvSpPr/>
            <p:nvPr/>
          </p:nvSpPr>
          <p:spPr>
            <a:xfrm>
              <a:off x="2285792" y="1598156"/>
              <a:ext cx="218900" cy="2913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0"/>
            <p:cNvSpPr/>
            <p:nvPr/>
          </p:nvSpPr>
          <p:spPr>
            <a:xfrm>
              <a:off x="2287564" y="1881420"/>
              <a:ext cx="204990" cy="36007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ounded Rectangle 71"/>
            <p:cNvSpPr/>
            <p:nvPr/>
          </p:nvSpPr>
          <p:spPr>
            <a:xfrm rot="1920000">
              <a:off x="2217217" y="1880588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2"/>
            <p:cNvSpPr/>
            <p:nvPr/>
          </p:nvSpPr>
          <p:spPr>
            <a:xfrm rot="19680000" flipH="1">
              <a:off x="2462675" y="1895424"/>
              <a:ext cx="101150" cy="28484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ounded Rectangle 73"/>
            <p:cNvSpPr/>
            <p:nvPr/>
          </p:nvSpPr>
          <p:spPr>
            <a:xfrm rot="480000">
              <a:off x="2279707" y="2219694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4"/>
            <p:cNvSpPr/>
            <p:nvPr/>
          </p:nvSpPr>
          <p:spPr>
            <a:xfrm rot="21120000" flipH="1">
              <a:off x="2402887" y="2218126"/>
              <a:ext cx="101150" cy="258945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289164" y="2895600"/>
            <a:ext cx="2000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road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40083" y="2895600"/>
            <a:ext cx="2928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</a:t>
            </a:r>
          </a:p>
          <a:p>
            <a:pPr algn="ct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Road</a:t>
            </a:r>
          </a:p>
        </p:txBody>
      </p:sp>
      <p:sp>
        <p:nvSpPr>
          <p:cNvPr id="83" name="Isosceles Triangle 1"/>
          <p:cNvSpPr/>
          <p:nvPr/>
        </p:nvSpPr>
        <p:spPr>
          <a:xfrm flipH="1" flipV="1">
            <a:off x="1866524" y="1662964"/>
            <a:ext cx="5493626" cy="4222136"/>
          </a:xfrm>
          <a:custGeom>
            <a:avLst/>
            <a:gdLst>
              <a:gd name="connsiteX0" fmla="*/ 0 w 3411109"/>
              <a:gd name="connsiteY0" fmla="*/ 2981739 h 2981739"/>
              <a:gd name="connsiteX1" fmla="*/ 1705555 w 3411109"/>
              <a:gd name="connsiteY1" fmla="*/ 0 h 2981739"/>
              <a:gd name="connsiteX2" fmla="*/ 3411109 w 3411109"/>
              <a:gd name="connsiteY2" fmla="*/ 2981739 h 2981739"/>
              <a:gd name="connsiteX3" fmla="*/ 0 w 3411109"/>
              <a:gd name="connsiteY3" fmla="*/ 2981739 h 2981739"/>
              <a:gd name="connsiteX0" fmla="*/ 0 w 3411109"/>
              <a:gd name="connsiteY0" fmla="*/ 2981739 h 2981739"/>
              <a:gd name="connsiteX1" fmla="*/ 1705555 w 3411109"/>
              <a:gd name="connsiteY1" fmla="*/ 0 h 2981739"/>
              <a:gd name="connsiteX2" fmla="*/ 2000478 w 3411109"/>
              <a:gd name="connsiteY2" fmla="*/ 509726 h 2981739"/>
              <a:gd name="connsiteX3" fmla="*/ 3411109 w 3411109"/>
              <a:gd name="connsiteY3" fmla="*/ 2981739 h 2981739"/>
              <a:gd name="connsiteX4" fmla="*/ 0 w 3411109"/>
              <a:gd name="connsiteY4" fmla="*/ 2981739 h 2981739"/>
              <a:gd name="connsiteX0" fmla="*/ 0 w 3411109"/>
              <a:gd name="connsiteY0" fmla="*/ 2981739 h 2981739"/>
              <a:gd name="connsiteX1" fmla="*/ 1420869 w 3411109"/>
              <a:gd name="connsiteY1" fmla="*/ 507633 h 2981739"/>
              <a:gd name="connsiteX2" fmla="*/ 1705555 w 3411109"/>
              <a:gd name="connsiteY2" fmla="*/ 0 h 2981739"/>
              <a:gd name="connsiteX3" fmla="*/ 2000478 w 3411109"/>
              <a:gd name="connsiteY3" fmla="*/ 509726 h 2981739"/>
              <a:gd name="connsiteX4" fmla="*/ 3411109 w 3411109"/>
              <a:gd name="connsiteY4" fmla="*/ 2981739 h 2981739"/>
              <a:gd name="connsiteX5" fmla="*/ 0 w 3411109"/>
              <a:gd name="connsiteY5" fmla="*/ 2981739 h 2981739"/>
              <a:gd name="connsiteX0" fmla="*/ 0 w 3411109"/>
              <a:gd name="connsiteY0" fmla="*/ 3172152 h 3172152"/>
              <a:gd name="connsiteX1" fmla="*/ 1420869 w 3411109"/>
              <a:gd name="connsiteY1" fmla="*/ 698046 h 3172152"/>
              <a:gd name="connsiteX2" fmla="*/ 1983850 w 3411109"/>
              <a:gd name="connsiteY2" fmla="*/ 0 h 3172152"/>
              <a:gd name="connsiteX3" fmla="*/ 2000478 w 3411109"/>
              <a:gd name="connsiteY3" fmla="*/ 700139 h 3172152"/>
              <a:gd name="connsiteX4" fmla="*/ 3411109 w 3411109"/>
              <a:gd name="connsiteY4" fmla="*/ 3172152 h 3172152"/>
              <a:gd name="connsiteX5" fmla="*/ 0 w 3411109"/>
              <a:gd name="connsiteY5" fmla="*/ 3172152 h 3172152"/>
              <a:gd name="connsiteX0" fmla="*/ 0 w 3411109"/>
              <a:gd name="connsiteY0" fmla="*/ 3172152 h 3172152"/>
              <a:gd name="connsiteX1" fmla="*/ 1420869 w 3411109"/>
              <a:gd name="connsiteY1" fmla="*/ 698046 h 3172152"/>
              <a:gd name="connsiteX2" fmla="*/ 1705442 w 3411109"/>
              <a:gd name="connsiteY2" fmla="*/ 342331 h 3172152"/>
              <a:gd name="connsiteX3" fmla="*/ 1983850 w 3411109"/>
              <a:gd name="connsiteY3" fmla="*/ 0 h 3172152"/>
              <a:gd name="connsiteX4" fmla="*/ 2000478 w 3411109"/>
              <a:gd name="connsiteY4" fmla="*/ 700139 h 3172152"/>
              <a:gd name="connsiteX5" fmla="*/ 3411109 w 3411109"/>
              <a:gd name="connsiteY5" fmla="*/ 3172152 h 3172152"/>
              <a:gd name="connsiteX6" fmla="*/ 0 w 3411109"/>
              <a:gd name="connsiteY6" fmla="*/ 3172152 h 3172152"/>
              <a:gd name="connsiteX0" fmla="*/ 0 w 3411109"/>
              <a:gd name="connsiteY0" fmla="*/ 3172983 h 3172983"/>
              <a:gd name="connsiteX1" fmla="*/ 1420869 w 3411109"/>
              <a:gd name="connsiteY1" fmla="*/ 698877 h 3172983"/>
              <a:gd name="connsiteX2" fmla="*/ 1418777 w 3411109"/>
              <a:gd name="connsiteY2" fmla="*/ 0 h 3172983"/>
              <a:gd name="connsiteX3" fmla="*/ 1983850 w 3411109"/>
              <a:gd name="connsiteY3" fmla="*/ 831 h 3172983"/>
              <a:gd name="connsiteX4" fmla="*/ 2000478 w 3411109"/>
              <a:gd name="connsiteY4" fmla="*/ 700970 h 3172983"/>
              <a:gd name="connsiteX5" fmla="*/ 3411109 w 3411109"/>
              <a:gd name="connsiteY5" fmla="*/ 3172983 h 3172983"/>
              <a:gd name="connsiteX6" fmla="*/ 0 w 3411109"/>
              <a:gd name="connsiteY6" fmla="*/ 3172983 h 3172983"/>
              <a:gd name="connsiteX0" fmla="*/ 0 w 3411109"/>
              <a:gd name="connsiteY0" fmla="*/ 3172152 h 3172152"/>
              <a:gd name="connsiteX1" fmla="*/ 1420869 w 3411109"/>
              <a:gd name="connsiteY1" fmla="*/ 698046 h 3172152"/>
              <a:gd name="connsiteX2" fmla="*/ 1433424 w 3411109"/>
              <a:gd name="connsiteY2" fmla="*/ 3354 h 3172152"/>
              <a:gd name="connsiteX3" fmla="*/ 1983850 w 3411109"/>
              <a:gd name="connsiteY3" fmla="*/ 0 h 3172152"/>
              <a:gd name="connsiteX4" fmla="*/ 2000478 w 3411109"/>
              <a:gd name="connsiteY4" fmla="*/ 700139 h 3172152"/>
              <a:gd name="connsiteX5" fmla="*/ 3411109 w 3411109"/>
              <a:gd name="connsiteY5" fmla="*/ 3172152 h 3172152"/>
              <a:gd name="connsiteX6" fmla="*/ 0 w 3411109"/>
              <a:gd name="connsiteY6" fmla="*/ 3172152 h 3172152"/>
              <a:gd name="connsiteX0" fmla="*/ 0 w 3411109"/>
              <a:gd name="connsiteY0" fmla="*/ 3172152 h 3172152"/>
              <a:gd name="connsiteX1" fmla="*/ 1420869 w 3411109"/>
              <a:gd name="connsiteY1" fmla="*/ 698046 h 3172152"/>
              <a:gd name="connsiteX2" fmla="*/ 1433424 w 3411109"/>
              <a:gd name="connsiteY2" fmla="*/ 3354 h 3172152"/>
              <a:gd name="connsiteX3" fmla="*/ 1983850 w 3411109"/>
              <a:gd name="connsiteY3" fmla="*/ 0 h 3172152"/>
              <a:gd name="connsiteX4" fmla="*/ 2000478 w 3411109"/>
              <a:gd name="connsiteY4" fmla="*/ 700139 h 3172152"/>
              <a:gd name="connsiteX5" fmla="*/ 3411109 w 3411109"/>
              <a:gd name="connsiteY5" fmla="*/ 3172152 h 3172152"/>
              <a:gd name="connsiteX6" fmla="*/ 0 w 3411109"/>
              <a:gd name="connsiteY6" fmla="*/ 3172152 h 3172152"/>
              <a:gd name="connsiteX0" fmla="*/ 0 w 3411109"/>
              <a:gd name="connsiteY0" fmla="*/ 3172152 h 3172152"/>
              <a:gd name="connsiteX1" fmla="*/ 1420869 w 3411109"/>
              <a:gd name="connsiteY1" fmla="*/ 698046 h 3172152"/>
              <a:gd name="connsiteX2" fmla="*/ 1433424 w 3411109"/>
              <a:gd name="connsiteY2" fmla="*/ 3354 h 3172152"/>
              <a:gd name="connsiteX3" fmla="*/ 1983850 w 3411109"/>
              <a:gd name="connsiteY3" fmla="*/ 0 h 3172152"/>
              <a:gd name="connsiteX4" fmla="*/ 1996293 w 3411109"/>
              <a:gd name="connsiteY4" fmla="*/ 700139 h 3172152"/>
              <a:gd name="connsiteX5" fmla="*/ 3411109 w 3411109"/>
              <a:gd name="connsiteY5" fmla="*/ 3172152 h 3172152"/>
              <a:gd name="connsiteX6" fmla="*/ 0 w 3411109"/>
              <a:gd name="connsiteY6" fmla="*/ 3172152 h 3172152"/>
              <a:gd name="connsiteX0" fmla="*/ 0 w 3411109"/>
              <a:gd name="connsiteY0" fmla="*/ 3172152 h 3172152"/>
              <a:gd name="connsiteX1" fmla="*/ 1420869 w 3411109"/>
              <a:gd name="connsiteY1" fmla="*/ 698046 h 3172152"/>
              <a:gd name="connsiteX2" fmla="*/ 1433424 w 3411109"/>
              <a:gd name="connsiteY2" fmla="*/ 3354 h 3172152"/>
              <a:gd name="connsiteX3" fmla="*/ 1983850 w 3411109"/>
              <a:gd name="connsiteY3" fmla="*/ 0 h 3172152"/>
              <a:gd name="connsiteX4" fmla="*/ 1996293 w 3411109"/>
              <a:gd name="connsiteY4" fmla="*/ 691769 h 3172152"/>
              <a:gd name="connsiteX5" fmla="*/ 3411109 w 3411109"/>
              <a:gd name="connsiteY5" fmla="*/ 3172152 h 3172152"/>
              <a:gd name="connsiteX6" fmla="*/ 0 w 3411109"/>
              <a:gd name="connsiteY6" fmla="*/ 3172152 h 317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11109" h="3172152">
                <a:moveTo>
                  <a:pt x="0" y="3172152"/>
                </a:moveTo>
                <a:lnTo>
                  <a:pt x="1420869" y="698046"/>
                </a:lnTo>
                <a:cubicBezTo>
                  <a:pt x="1420172" y="465087"/>
                  <a:pt x="1434121" y="236313"/>
                  <a:pt x="1433424" y="3354"/>
                </a:cubicBezTo>
                <a:lnTo>
                  <a:pt x="1983850" y="0"/>
                </a:lnTo>
                <a:lnTo>
                  <a:pt x="1996293" y="691769"/>
                </a:lnTo>
                <a:lnTo>
                  <a:pt x="3411109" y="3172152"/>
                </a:lnTo>
                <a:lnTo>
                  <a:pt x="0" y="3172152"/>
                </a:lnTo>
                <a:close/>
              </a:path>
            </a:pathLst>
          </a:custGeom>
          <a:solidFill>
            <a:srgbClr val="843C0C">
              <a:alpha val="40000"/>
            </a:srgbClr>
          </a:solidFill>
          <a:ln>
            <a:noFill/>
          </a:ln>
          <a:scene3d>
            <a:camera prst="orthographicFront"/>
            <a:lightRig rig="glow" dir="t"/>
          </a:scene3d>
          <a:sp3d extrusionH="273050" prstMaterial="translucentPowder">
            <a:bevelT w="48895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73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0.21718 0.5284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51" y="264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0.15973 0.52593 " pathEditMode="relative" rAng="0" ptsTypes="AA">
                                      <p:cBhvr>
                                        <p:cTn id="4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6" y="26296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1.85185E-6 L 0.09306 0.5263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2625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88889E-6 4.81481E-6 L 0.0434 0.53148 " pathEditMode="relative" rAng="0" ptsTypes="AA">
                                      <p:cBhvr>
                                        <p:cTn id="53" dur="3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" y="2657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-2.22222E-6 L -0.02326 0.53194 " pathEditMode="relative" rAng="0" ptsTypes="AA">
                                      <p:cBhvr>
                                        <p:cTn id="55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26412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L -0.07465 0.5340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3" y="2669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42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88889E-6 -4.81481E-6 L -0.14132 0.5347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66" y="26644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77778E-6 -1.85185E-6 L -0.20191 0.53195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4" y="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718 0.52848 L 4.72222E-6 -2.96296E-6 " pathEditMode="relative" rAng="0" ptsTypes="AA">
                                      <p:cBhvr>
                                        <p:cTn id="72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85" y="-2636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973 0.52592 L -2.77778E-6 -1.11111E-6 " pathEditMode="relative" rAng="0" ptsTypes="AA">
                                      <p:cBhvr>
                                        <p:cTn id="7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-2627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4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8385 0.5294 L 1.38889E-6 -2.96296E-6 " pathEditMode="relative" rAng="0" ptsTypes="AA">
                                      <p:cBhvr>
                                        <p:cTn id="76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9" y="-26366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1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2639 0.52685 L 3.88889E-6 4.81481E-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" y="-26065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26 0.53194 L -2.77778E-6 -2.22222E-6 " pathEditMode="relative" rAng="0" ptsTypes="AA">
                                      <p:cBhvr>
                                        <p:cTn id="80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1" y="-26343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4" presetClass="pat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7466 0.53403 L 5.55556E-7 7.40741E-7 " pathEditMode="relative" rAng="0" ptsTypes="AA">
                                      <p:cBhvr>
                                        <p:cTn id="82" dur="3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" y="-26782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132 0.53473 L 5E-6 -3.7037E-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66" y="-2673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64" presetClass="pat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20191 0.53195 L -2.77778E-6 -1.85185E-6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-2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1" grpId="1"/>
      <p:bldP spid="82" grpId="0"/>
      <p:bldP spid="8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644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Phil. 3:4-9 - </a:t>
            </a:r>
            <a:r>
              <a:rPr lang="en-US" sz="2500" baseline="30000" dirty="0"/>
              <a:t>7 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But what things were gain to me, these I have counted loss for Christ. </a:t>
            </a:r>
            <a:r>
              <a:rPr lang="en-US" sz="2500" baseline="30000" dirty="0"/>
              <a:t>8 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Yet indeed I also count all things loss for the excellence of the knowledge of Christ Jesus my Lord, for whom I have suffered the loss of all things, and count them as rubbish, that I may gain Christ.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8D04CD-18B1-434E-8A79-0428183A8838}"/>
              </a:ext>
            </a:extLst>
          </p:cNvPr>
          <p:cNvSpPr txBox="1"/>
          <p:nvPr/>
        </p:nvSpPr>
        <p:spPr>
          <a:xfrm>
            <a:off x="494458" y="3597955"/>
            <a:ext cx="82581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500" dirty="0">
                <a:latin typeface="+mj-lt"/>
              </a:rPr>
              <a:t>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Have counted</a:t>
            </a:r>
            <a:r>
              <a:rPr lang="en-US" sz="2500" dirty="0"/>
              <a:t> (v. 7) - perfect tense - </a:t>
            </a:r>
            <a:r>
              <a:rPr lang="en-US" sz="2500" i="1" dirty="0"/>
              <a:t>once for all not repeated</a:t>
            </a:r>
            <a:endParaRPr lang="en-US" sz="25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70D82EC-47C6-4244-B3E3-765CD35BEE7A}"/>
              </a:ext>
            </a:extLst>
          </p:cNvPr>
          <p:cNvSpPr txBox="1"/>
          <p:nvPr/>
        </p:nvSpPr>
        <p:spPr>
          <a:xfrm>
            <a:off x="494461" y="4396240"/>
            <a:ext cx="82581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500" dirty="0">
                <a:latin typeface="+mj-lt"/>
              </a:rPr>
              <a:t>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Also count </a:t>
            </a:r>
            <a:r>
              <a:rPr lang="en-US" sz="2500" dirty="0"/>
              <a:t>- present tense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9B54DDE-C0F2-44BC-9E01-DA6F6B3B464B}"/>
              </a:ext>
            </a:extLst>
          </p:cNvPr>
          <p:cNvSpPr/>
          <p:nvPr/>
        </p:nvSpPr>
        <p:spPr>
          <a:xfrm>
            <a:off x="4322976" y="813037"/>
            <a:ext cx="3374612" cy="60912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C273D16-6FC7-4397-9ED1-26D62E734826}"/>
              </a:ext>
            </a:extLst>
          </p:cNvPr>
          <p:cNvSpPr/>
          <p:nvPr/>
        </p:nvSpPr>
        <p:spPr>
          <a:xfrm>
            <a:off x="5515694" y="1159951"/>
            <a:ext cx="2788937" cy="6700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861EA3-B3B4-438A-83E7-08F49E289A0B}"/>
              </a:ext>
            </a:extLst>
          </p:cNvPr>
          <p:cNvSpPr txBox="1"/>
          <p:nvPr/>
        </p:nvSpPr>
        <p:spPr>
          <a:xfrm>
            <a:off x="494462" y="4802640"/>
            <a:ext cx="82581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500" dirty="0">
                <a:latin typeface="+mj-lt"/>
              </a:rPr>
              <a:t>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Loss</a:t>
            </a:r>
            <a:r>
              <a:rPr lang="en-US" sz="2500" dirty="0"/>
              <a:t> - </a:t>
            </a:r>
            <a:r>
              <a:rPr lang="en-US" sz="25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zēmioō</a:t>
            </a:r>
            <a:r>
              <a:rPr lang="en-US" sz="2500" dirty="0"/>
              <a:t> – also translated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damage</a:t>
            </a:r>
            <a:endParaRPr lang="en-US" sz="25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EC162AC-B2CC-490F-A4F4-C88A679EF5F8}"/>
              </a:ext>
            </a:extLst>
          </p:cNvPr>
          <p:cNvSpPr/>
          <p:nvPr/>
        </p:nvSpPr>
        <p:spPr>
          <a:xfrm>
            <a:off x="2758483" y="1575038"/>
            <a:ext cx="1075255" cy="60912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9D05C8C-619E-426C-BD4F-2EECF9FC9DB1}"/>
              </a:ext>
            </a:extLst>
          </p:cNvPr>
          <p:cNvSpPr/>
          <p:nvPr/>
        </p:nvSpPr>
        <p:spPr>
          <a:xfrm>
            <a:off x="406013" y="3068582"/>
            <a:ext cx="1904881" cy="67003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6F44CB-7EE3-49B9-91CE-CFFFEB831823}"/>
              </a:ext>
            </a:extLst>
          </p:cNvPr>
          <p:cNvSpPr txBox="1"/>
          <p:nvPr/>
        </p:nvSpPr>
        <p:spPr>
          <a:xfrm>
            <a:off x="494465" y="5593668"/>
            <a:ext cx="82581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500" dirty="0">
                <a:latin typeface="+mj-lt"/>
              </a:rPr>
              <a:t>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Rubbish</a:t>
            </a:r>
            <a:r>
              <a:rPr lang="en-US" sz="2500" dirty="0"/>
              <a:t> - KJV,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Dung</a:t>
            </a:r>
            <a:endParaRPr lang="en-US" sz="25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7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/>
      <p:bldP spid="28" grpId="0" animBg="1"/>
      <p:bldP spid="28" grpId="1" animBg="1"/>
      <p:bldP spid="29" grpId="0" animBg="1"/>
      <p:bldP spid="29" grpId="1" animBg="1"/>
      <p:bldP spid="31" grpId="0"/>
      <p:bldP spid="32" grpId="0" animBg="1"/>
      <p:bldP spid="32" grpId="1" animBg="1"/>
      <p:bldP spid="33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Phil. 3:4-9 - 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and be found in Him, not having my own righteousness, which </a:t>
            </a:r>
            <a:r>
              <a:rPr lang="en-US" sz="25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 from the law, but that which </a:t>
            </a:r>
            <a:r>
              <a:rPr lang="en-US" sz="25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2500" dirty="0">
                <a:solidFill>
                  <a:schemeClr val="accent2">
                    <a:lumMod val="50000"/>
                  </a:schemeClr>
                </a:solidFill>
              </a:rPr>
              <a:t> through faith in Christ, the righteousness which is from God by faith;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88196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310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       new covenant</a:t>
            </a:r>
            <a:r>
              <a:rPr lang="en-US" sz="3200" dirty="0"/>
              <a:t> - no definite article</a:t>
            </a:r>
            <a:endParaRPr lang="en-U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631" y="510073"/>
            <a:ext cx="1293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The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76796" y="513089"/>
            <a:ext cx="820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4660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303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Rom. 2.28-29 - </a:t>
            </a:r>
            <a:r>
              <a:rPr lang="en-US" sz="3200" baseline="30000" dirty="0"/>
              <a:t>28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For he is not a Jew who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is one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outwardly, nor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circumcision that which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outward in the flesh;</a:t>
            </a:r>
            <a:r>
              <a:rPr lang="en-US" sz="3200" dirty="0"/>
              <a:t> </a:t>
            </a:r>
            <a:r>
              <a:rPr lang="en-US" sz="3200" baseline="30000" dirty="0"/>
              <a:t>29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but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he is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a Jew who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is one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inwardly; and circumcision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is that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of the heart, in the Spirit, not in the letter; whose praise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is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not from men but from God.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44762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5246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0053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1606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1106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7582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3043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0941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30558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04330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89576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S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48269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18222" y="605626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o 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c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694253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3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Rom. 7:6 -</a:t>
            </a:r>
            <a:r>
              <a:rPr lang="en-US" sz="3200" baseline="30000" dirty="0"/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But now we have been delivered from the law, having died to what we were held by, so that we should serve in the newness of the Spirit and not </a:t>
            </a:r>
            <a:r>
              <a:rPr lang="en-US" sz="3200" i="1" dirty="0">
                <a:solidFill>
                  <a:schemeClr val="accent2">
                    <a:lumMod val="50000"/>
                  </a:schemeClr>
                </a:solidFill>
              </a:rPr>
              <a:t>in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 the oldness of the letter.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5020" y="6057100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700" y="3961136"/>
            <a:ext cx="4406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GreeceBlack" panose="020B0600000000000000" pitchFamily="34" charset="0"/>
              </a:rPr>
              <a:t>Not the Letter of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5391" y="4374789"/>
            <a:ext cx="2302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GreeceBlack" panose="020B0600000000000000" pitchFamily="34" charset="0"/>
              </a:rPr>
              <a:t>The Law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4264" y="4374791"/>
            <a:ext cx="860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Vs.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87170" y="4367536"/>
            <a:ext cx="2936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the spirit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01684" y="4781189"/>
            <a:ext cx="347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Of The Law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02474" y="4372464"/>
            <a:ext cx="110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reeceBlack" panose="020B0600000000000000" pitchFamily="34" charset="0"/>
              </a:rPr>
              <a:t>but</a:t>
            </a:r>
          </a:p>
        </p:txBody>
      </p:sp>
    </p:spTree>
    <p:extLst>
      <p:ext uri="{BB962C8B-B14F-4D97-AF65-F5344CB8AC3E}">
        <p14:creationId xmlns:p14="http://schemas.microsoft.com/office/powerpoint/2010/main" val="118796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35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-0.0849 -0.0590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3" y="-2963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-0.00191 -0.063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317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1022E-16 L 0.0816 -0.0671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0" y="-335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23" grpId="0"/>
      <p:bldP spid="23" grpId="1"/>
      <p:bldP spid="23" grpId="2"/>
      <p:bldP spid="24" grpId="0"/>
      <p:bldP spid="24" grpId="1"/>
      <p:bldP spid="24" grpId="2"/>
      <p:bldP spid="25" grpId="0"/>
      <p:bldP spid="25" grpId="1"/>
      <p:bldP spid="25" grpId="2"/>
      <p:bldP spid="26" grpId="0"/>
      <p:bldP spid="26" grpId="1"/>
      <p:bldP spid="27" grpId="0"/>
      <p:bldP spid="27" grpId="1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75D458B-4520-4C04-9BD2-2F14E7EB1725}" vid="{24813694-28C0-46ED-939C-05299D134B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2_Corinthians</Template>
  <TotalTime>3913</TotalTime>
  <Words>761</Words>
  <Application>Microsoft Office PowerPoint</Application>
  <PresentationFormat>On-screen Show (4:3)</PresentationFormat>
  <Paragraphs>450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Aaron</vt:lpstr>
      <vt:lpstr>GreeceBlack</vt:lpstr>
      <vt:lpstr>vtks distress</vt:lpstr>
      <vt:lpstr>Times New Roman</vt:lpstr>
      <vt:lpstr>Arial Black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29</cp:revision>
  <dcterms:created xsi:type="dcterms:W3CDTF">2017-06-19T20:46:17Z</dcterms:created>
  <dcterms:modified xsi:type="dcterms:W3CDTF">2017-06-25T12:08:11Z</dcterms:modified>
</cp:coreProperties>
</file>